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0"/>
  </p:notesMasterIdLst>
  <p:sldIdLst>
    <p:sldId id="267" r:id="rId2"/>
    <p:sldId id="275" r:id="rId3"/>
    <p:sldId id="257" r:id="rId4"/>
    <p:sldId id="273" r:id="rId5"/>
    <p:sldId id="291" r:id="rId6"/>
    <p:sldId id="268" r:id="rId7"/>
    <p:sldId id="269" r:id="rId8"/>
    <p:sldId id="270" r:id="rId9"/>
    <p:sldId id="290" r:id="rId10"/>
    <p:sldId id="277" r:id="rId11"/>
    <p:sldId id="278" r:id="rId12"/>
    <p:sldId id="279" r:id="rId13"/>
    <p:sldId id="260" r:id="rId14"/>
    <p:sldId id="288" r:id="rId15"/>
    <p:sldId id="280" r:id="rId16"/>
    <p:sldId id="281" r:id="rId17"/>
    <p:sldId id="282" r:id="rId18"/>
    <p:sldId id="283" r:id="rId19"/>
    <p:sldId id="284" r:id="rId20"/>
    <p:sldId id="258" r:id="rId21"/>
    <p:sldId id="289" r:id="rId22"/>
    <p:sldId id="259" r:id="rId23"/>
    <p:sldId id="265" r:id="rId24"/>
    <p:sldId id="285" r:id="rId25"/>
    <p:sldId id="286" r:id="rId26"/>
    <p:sldId id="287" r:id="rId27"/>
    <p:sldId id="271" r:id="rId28"/>
    <p:sldId id="27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94131" autoAdjust="0"/>
  </p:normalViewPr>
  <p:slideViewPr>
    <p:cSldViewPr snapToGrid="0">
      <p:cViewPr varScale="1">
        <p:scale>
          <a:sx n="69" d="100"/>
          <a:sy n="69" d="100"/>
        </p:scale>
        <p:origin x="-78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423CE-0C00-4579-ACF4-1FB56C9D7755}" type="datetimeFigureOut">
              <a:rPr lang="pl-PL" smtClean="0"/>
              <a:t>2018-06-26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4CB1D-80AB-4E1F-8D5A-5681FB16D8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9070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4909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3514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3591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1519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276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76594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0963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4CB1D-80AB-4E1F-8D5A-5681FB16D8F6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3607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6123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3798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2325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1434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7044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6240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7073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9091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mp3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382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38270" y="400522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pl-PL" sz="5400" dirty="0" smtClean="0"/>
              <a:t/>
            </a:r>
            <a:br>
              <a:rPr lang="pl-PL" sz="5400" dirty="0" smtClean="0"/>
            </a:br>
            <a:r>
              <a:rPr lang="pl-PL" sz="5400" dirty="0" smtClean="0">
                <a:solidFill>
                  <a:schemeClr val="bg1"/>
                </a:solidFill>
              </a:rPr>
              <a:t>’’</a:t>
            </a:r>
            <a:r>
              <a:rPr lang="pl-PL" sz="5400" b="1" dirty="0" smtClean="0">
                <a:solidFill>
                  <a:schemeClr val="bg1"/>
                </a:solidFill>
              </a:rPr>
              <a:t>Aktywnie </a:t>
            </a:r>
            <a:r>
              <a:rPr lang="pl-PL" sz="5400" b="1" dirty="0">
                <a:solidFill>
                  <a:schemeClr val="bg1"/>
                </a:solidFill>
              </a:rPr>
              <a:t>zwiedzamy, aktywnie </a:t>
            </a:r>
            <a:r>
              <a:rPr lang="pl-PL" sz="5400" b="1" dirty="0" smtClean="0">
                <a:solidFill>
                  <a:schemeClr val="bg1"/>
                </a:solidFill>
              </a:rPr>
              <a:t>odpoczywamy – wycieczka po trzech podlaskich parkach narodowych”</a:t>
            </a:r>
            <a:r>
              <a:rPr lang="pl-PL" sz="4000" b="1" dirty="0">
                <a:solidFill>
                  <a:schemeClr val="bg1"/>
                </a:solidFill>
              </a:rPr>
              <a:t/>
            </a:r>
            <a:br>
              <a:rPr lang="pl-PL" sz="4000" b="1" dirty="0">
                <a:solidFill>
                  <a:schemeClr val="bg1"/>
                </a:solidFill>
              </a:rPr>
            </a:b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6" name="Śpiew ptaków na wiosnę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5457" y="400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7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pl-PL"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Rosiczka długolistna </a:t>
            </a:r>
            <a:endParaRPr sz="36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5153311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▶"/>
            </a:pPr>
            <a:r>
              <a:rPr lang="pl-PL" sz="18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rPr>
              <a:t>Rosiczka długolistna (Drosera anglica Huds.) – gatunek rośliny należący do rodziny rosiczkowatych. Występuje w Azji, Europie i Ameryce Północnej. Roślina owadożerna. Nazwa rosiczka pochodzi stąd, że na gruczołach jej liści powstaje lepka substancja wabiąca owady, przypominająca rosę.</a:t>
            </a:r>
            <a:endParaRPr sz="1800" b="0" i="0" u="none" strike="noStrike" cap="none">
              <a:solidFill>
                <a:srgbClr val="FEFEFE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99" name="Shape 29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9586" y="1163084"/>
            <a:ext cx="4946724" cy="5694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Śpiew ptaków na wiosnę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85457" y="400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91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41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pl-PL"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Kukułka krwista</a:t>
            </a:r>
            <a:endParaRPr/>
          </a:p>
        </p:txBody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3797847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▶"/>
            </a:pPr>
            <a:r>
              <a:rPr lang="pl-PL" sz="18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rPr>
              <a:t>Od 2014 roku roślina jest objęta w Polsce częściową ochroną gatunkową. W latach 1983–2014 gatunek znajdował się pod ochroną ścisłą. Zagrażać mu mogą melioracje, osuszanie gruntów, jak również zarastanie łąk przez wysokie byliny i krzewy. Ze względu na dość dużą liczbę stanowisk nie jest bezpośrednio zagrożona wyginięciem. </a:t>
            </a:r>
            <a:endParaRPr/>
          </a:p>
        </p:txBody>
      </p:sp>
      <p:pic>
        <p:nvPicPr>
          <p:cNvPr id="306" name="Shape 30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75668" y="988808"/>
            <a:ext cx="3838685" cy="5758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Śpiew ptaków na wiosnę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85457" y="400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35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41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pl-PL" sz="36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Obuwik pospolity</a:t>
            </a:r>
            <a:br>
              <a:rPr lang="pl-PL" sz="36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36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257786" y="1322568"/>
            <a:ext cx="11457292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▶"/>
            </a:pPr>
            <a:r>
              <a:rPr lang="pl-PL" sz="18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rPr>
              <a:t>Bylina, geofit. W Polsce kwitnie od drugiej połowy maja do czerwca, pierwszy raz dopiero po 6-8 latach rozwoju. Kwiaty należą do tzw. kwiatów pułapkowych. Zapylane są przez samiczki z rodzaju pszczolinka (Andrena), które zwabione barwą i zapachem kwiatów wchodzą do środka rozdętej warżki. Wydostając się z niej zabierają ze sobą pyłek lub dokonują zapylenia pyłkiem przyniesionym z innego kwiatu.</a:t>
            </a:r>
            <a:endParaRPr/>
          </a:p>
        </p:txBody>
      </p:sp>
      <p:pic>
        <p:nvPicPr>
          <p:cNvPr id="313" name="Shape 3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58670" y="2643368"/>
            <a:ext cx="5427667" cy="407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Śpiew ptaków na wiosnę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85457" y="400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215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41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454897"/>
            <a:ext cx="8596668" cy="1320800"/>
          </a:xfrm>
        </p:spPr>
        <p:txBody>
          <a:bodyPr/>
          <a:lstStyle/>
          <a:p>
            <a:pPr algn="ctr"/>
            <a:r>
              <a:rPr lang="pl-PL" sz="5400" dirty="0" smtClean="0"/>
              <a:t>Narwiański Park Narodowy</a:t>
            </a:r>
            <a:endParaRPr lang="pl-PL" dirty="0"/>
          </a:p>
        </p:txBody>
      </p:sp>
      <p:pic>
        <p:nvPicPr>
          <p:cNvPr id="7" name="batalion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39298" y="853752"/>
            <a:ext cx="609600" cy="609600"/>
          </a:xfr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64271">
            <a:off x="8212014" y="1640065"/>
            <a:ext cx="3464169" cy="2310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22524">
            <a:off x="7888527" y="4172300"/>
            <a:ext cx="2553776" cy="25537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5668" y="2108744"/>
            <a:ext cx="2745463" cy="3958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rostokąt 7"/>
          <p:cNvSpPr/>
          <p:nvPr/>
        </p:nvSpPr>
        <p:spPr>
          <a:xfrm>
            <a:off x="181069" y="2502840"/>
            <a:ext cx="51179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Narwiański Park Narodowy, utworzony 1 lipca 1996 r., jest jednym z 23 parków narodowych na terenie </a:t>
            </a:r>
            <a:r>
              <a:rPr lang="pl-PL" dirty="0" smtClean="0"/>
              <a:t>Polski</a:t>
            </a:r>
            <a:r>
              <a:rPr lang="pl-PL" dirty="0" smtClean="0"/>
              <a:t>. Park </a:t>
            </a:r>
            <a:r>
              <a:rPr lang="pl-PL" dirty="0"/>
              <a:t>znajduje się w północno-wschodniej Polsce, w województwie podlaskim, na zachód od Białegostoku, pomiędzy miejscowościami Suraż i </a:t>
            </a:r>
            <a:r>
              <a:rPr lang="pl-PL" dirty="0" smtClean="0"/>
              <a:t>Rzędziany. </a:t>
            </a:r>
            <a:r>
              <a:rPr lang="pl-PL" dirty="0"/>
              <a:t>Park jest siedliskiem bardzo wielu zagrożonych gatunków ptaków, m.in. bielika zwyczajnego i bojownika bataliona. Można tu też spotkać m.in. gronostaje, tchórze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9" name="Śpiew ptaków na wiosnę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85457" y="400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042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4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4848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41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1139913" y="2728856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</a:pPr>
            <a:r>
              <a:rPr lang="pl-PL" sz="5400" b="1" i="1" u="none" strike="noStrike" cap="none" dirty="0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Fauna </a:t>
            </a:r>
            <a:r>
              <a:rPr lang="pl-PL" sz="5400" b="1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Narwiańskiego PN</a:t>
            </a:r>
            <a:endParaRPr sz="5400" b="1" i="1" u="none" strike="noStrike" cap="none" dirty="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1021579" y="5366368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51459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endParaRPr sz="1800" b="0" i="0" u="none" strike="noStrike" cap="none">
              <a:solidFill>
                <a:srgbClr val="FEFEFE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" name="Śpiew ptaków na wiosnę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5457" y="400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952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pl-PL"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Puszczyk </a:t>
            </a:r>
            <a:endParaRPr sz="36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0" y="1334836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▶"/>
            </a:pPr>
            <a:r>
              <a:rPr lang="pl-PL" sz="18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rPr>
              <a:t>Sowa średniej wielkości, krępej budowy ciała. Ubarwienie bardzo zmienne (najbardziej u sów), występuje w dwóch podstawowych odmianach kolorystycznych: szarej i brązowej, od ochrowej po rdzawobrązową, możliwe są też barwy pośrednie (rdzawe, szarobrunatne itp.), ale widać je dopiero u ptaków dorosłych.</a:t>
            </a:r>
            <a:endParaRPr/>
          </a:p>
        </p:txBody>
      </p:sp>
      <p:pic>
        <p:nvPicPr>
          <p:cNvPr id="164" name="Shape 1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98956" y="2554460"/>
            <a:ext cx="6002766" cy="4000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Śpiew ptaków na wiosnę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85457" y="400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18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41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pl-PL"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Błotniak stawowy</a:t>
            </a:r>
            <a:endParaRPr sz="36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150209" y="1173181"/>
            <a:ext cx="11288755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r>
              <a:rPr lang="pl-PL" sz="1800" b="0" i="0" u="none" strike="noStrike" cap="none" dirty="0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rPr>
              <a:t>Długie skrzydła i ogon. Ten drugi jest wąski i lekko zaokrąglony. Wyraźny dymorfizm płciowy. Samica nieco większa od samca, ciemnobrązowa o </a:t>
            </a:r>
            <a:r>
              <a:rPr lang="pl-PL" sz="1800" b="0" i="0" u="none" strike="noStrike" cap="none" dirty="0" err="1" smtClean="0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rPr>
              <a:t>kremowożółtym</a:t>
            </a:r>
            <a:r>
              <a:rPr lang="pl-PL" sz="1800" b="0" i="0" u="none" strike="noStrike" cap="none" dirty="0" smtClean="0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pl-PL" sz="1800" b="0" i="0" u="none" strike="noStrike" cap="none" dirty="0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rPr>
              <a:t>wierzchu głowy (przypomina hełm), gardle i </a:t>
            </a:r>
            <a:r>
              <a:rPr lang="pl-PL" sz="1800" b="0" i="0" u="none" strike="noStrike" cap="none" dirty="0" smtClean="0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rPr>
              <a:t>przednich brzegach </a:t>
            </a:r>
            <a:r>
              <a:rPr lang="pl-PL" sz="1800" b="0" i="0" u="none" strike="noStrike" cap="none" dirty="0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rPr>
              <a:t>skrzydeł. Ma częściowo jasne nadgarstki i plamę na piersi. Samiec ma brązowy grzbiet, trójbarwny wierzch skrzydeł - są popielatoszare z </a:t>
            </a:r>
            <a:r>
              <a:rPr lang="pl-PL" sz="1800" b="0" i="0" u="none" strike="noStrike" cap="none" dirty="0" smtClean="0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rPr>
              <a:t>czarnymi, </a:t>
            </a:r>
            <a:r>
              <a:rPr lang="pl-PL" sz="1800" b="0" i="0" u="none" strike="noStrike" cap="none" dirty="0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rPr>
              <a:t>ostro odgraniczającymi się końcami oraz jasną częścią środkową (patrząc od góry </a:t>
            </a:r>
            <a:r>
              <a:rPr lang="pl-PL" sz="1800" b="0" i="0" u="none" strike="noStrike" cap="none" dirty="0" smtClean="0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rPr>
              <a:t>wygląda, </a:t>
            </a:r>
            <a:r>
              <a:rPr lang="pl-PL" sz="1800" b="0" i="0" u="none" strike="noStrike" cap="none" dirty="0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rPr>
              <a:t>jak jasna smuga) i </a:t>
            </a:r>
            <a:r>
              <a:rPr lang="pl-PL" sz="1800" b="0" i="0" u="none" strike="noStrike" cap="none" dirty="0" err="1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rPr>
              <a:t>niebieskawopopielaty</a:t>
            </a:r>
            <a:r>
              <a:rPr lang="pl-PL" sz="1800" b="0" i="0" u="none" strike="noStrike" cap="none" dirty="0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rPr>
              <a:t> ogon, żółtobiałą głowę i pierś.</a:t>
            </a:r>
            <a:endParaRPr dirty="0"/>
          </a:p>
        </p:txBody>
      </p:sp>
      <p:pic>
        <p:nvPicPr>
          <p:cNvPr id="171" name="Shape 1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00299" y="2822331"/>
            <a:ext cx="5961640" cy="3842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Śpiew ptaków na wiosnę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85457" y="400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005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41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1139913" y="2728856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</a:pPr>
            <a:r>
              <a:rPr lang="pl-PL" sz="5400" b="1" i="1" u="none" strike="noStrike" cap="none" dirty="0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Flora </a:t>
            </a:r>
            <a:r>
              <a:rPr lang="pl-PL" sz="5400" b="1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Narwiańskiego PN</a:t>
            </a:r>
            <a:endParaRPr sz="5400" b="1" i="1" u="none" strike="noStrike" cap="none" dirty="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1021579" y="5366368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51459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endParaRPr sz="1800" b="0" i="0" u="none" strike="noStrike" cap="none">
              <a:solidFill>
                <a:srgbClr val="FEFEFE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" name="Śpiew ptaków na wiosnę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5457" y="400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038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pl-PL" sz="3600" b="0" i="0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Grążel </a:t>
            </a:r>
            <a:r>
              <a:rPr lang="pl-PL" sz="3600" b="0" i="0" u="none" strike="noStrike" cap="none" dirty="0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żółty</a:t>
            </a:r>
            <a:endParaRPr sz="3600" b="0" i="0" u="none" strike="noStrike" cap="none" dirty="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0" y="1204950"/>
            <a:ext cx="10897496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None/>
            </a:pPr>
            <a:r>
              <a:rPr lang="pl-PL" sz="1800" b="0" i="0" u="none" strike="noStrike" cap="none" dirty="0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rPr>
              <a:t> Grążel ma długie i silnie rozgałęzione kłącze poziomo rosnące w mule dennym. Liście i kwiaty wyrastają z jego </a:t>
            </a:r>
            <a:r>
              <a:rPr lang="pl-PL" sz="1800" b="0" i="0" u="none" strike="noStrike" cap="none" dirty="0" smtClean="0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rPr>
              <a:t>wierzchołka.</a:t>
            </a:r>
            <a:r>
              <a:rPr lang="pl-PL" dirty="0">
                <a:sym typeface="Trebuchet MS"/>
              </a:rPr>
              <a:t> </a:t>
            </a:r>
            <a:r>
              <a:rPr lang="pl-PL" dirty="0" smtClean="0">
                <a:sym typeface="Trebuchet MS"/>
              </a:rPr>
              <a:t>Kłącze bardzo </a:t>
            </a:r>
            <a:r>
              <a:rPr lang="pl-PL" sz="1800" b="0" i="0" u="none" strike="noStrike" cap="none" dirty="0" smtClean="0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rPr>
              <a:t>długie</a:t>
            </a:r>
            <a:r>
              <a:rPr lang="pl-PL" sz="1800" b="0" i="0" u="none" strike="noStrike" cap="none" dirty="0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rPr>
              <a:t>, czołgające się, o średnicy do 8 cm, na przekroju poprzecznym eliptyczne. Na górnej powierzchni pokryte jest bliznami po starych, opadłych liściach. Z dolnej wyrastają nitkowate korzenie. W kłączach magazynowane są substancje zapasowe.</a:t>
            </a:r>
            <a:endParaRPr dirty="0"/>
          </a:p>
        </p:txBody>
      </p:sp>
      <p:pic>
        <p:nvPicPr>
          <p:cNvPr id="184" name="Shape 1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27941" y="2855189"/>
            <a:ext cx="4841613" cy="3631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Śpiew ptaków na wiosnę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85457" y="400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09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41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pl-PL"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Orlik pospolity</a:t>
            </a:r>
            <a:endParaRPr sz="36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0" y="1441526"/>
            <a:ext cx="4582758" cy="4871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▶"/>
            </a:pPr>
            <a:r>
              <a:rPr lang="pl-PL" sz="18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rPr>
              <a:t>Orlik pospolity (Aquilegia vulgaris L.) – gatunek rośliny z rodziny jaskrowatych. Pochodzi z Europy i z Afryki Północnej. Występuje również w stanie dzikim w Polsce, jest niezbyt pospolity. Rośnie na rozproszonych stanowiskach zarówno na niżu, jak i w górach, najwyżej sięga w Tatrach. Pochodzi też od niego wiele mieszańców uprawianych jako rośliny ozdobne.</a:t>
            </a:r>
            <a:endParaRPr sz="1800" b="0" i="0" u="none" strike="noStrike" cap="none">
              <a:solidFill>
                <a:srgbClr val="FEFEFE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91" name="Shape 1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72738" y="277011"/>
            <a:ext cx="4301264" cy="645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Śpiew ptaków na wiosnę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85457" y="400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220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41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400" dirty="0" smtClean="0"/>
              <a:t>Wstęp</a:t>
            </a:r>
            <a:endParaRPr lang="pl-PL" sz="4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49350" y="1490633"/>
            <a:ext cx="8596668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3200" dirty="0" smtClean="0"/>
              <a:t>W naszej multimedialnej wycieczce oprowadzimy Was po trzech podlaskich parkach narodowych. Pokażemy niezwykłą faunę i florę naszych przepięknych rezerwatów przyrody. </a:t>
            </a:r>
          </a:p>
        </p:txBody>
      </p:sp>
      <p:pic>
        <p:nvPicPr>
          <p:cNvPr id="4" name="Śpiew ptaków na wiosnę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85457" y="400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238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800" dirty="0" smtClean="0"/>
              <a:t>Białowieski park narodowy</a:t>
            </a:r>
            <a:endParaRPr lang="pl-PL" sz="4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04772" y="2121877"/>
            <a:ext cx="4369451" cy="3880773"/>
          </a:xfrm>
        </p:spPr>
        <p:txBody>
          <a:bodyPr>
            <a:noAutofit/>
          </a:bodyPr>
          <a:lstStyle/>
          <a:p>
            <a:r>
              <a:rPr lang="pl-PL" sz="2000" b="1" dirty="0"/>
              <a:t>Białowieski Park Narodowy</a:t>
            </a:r>
            <a:r>
              <a:rPr lang="pl-PL" sz="2000" dirty="0"/>
              <a:t> – polski park narodowy położony w północno-wschodniej części Polski, w województwie podlaskim, utworzony z Nadleśnictwa </a:t>
            </a:r>
            <a:r>
              <a:rPr lang="pl-PL" sz="2000" dirty="0" smtClean="0"/>
              <a:t>Rezerwat, </a:t>
            </a:r>
            <a:r>
              <a:rPr lang="pl-PL" sz="2000" dirty="0"/>
              <a:t>jako </a:t>
            </a:r>
            <a:r>
              <a:rPr lang="pl-PL" sz="2000" b="1" dirty="0"/>
              <a:t>Park Narodowy w Białowieży</a:t>
            </a:r>
            <a:r>
              <a:rPr lang="pl-PL" sz="2000" dirty="0"/>
              <a:t> obowiązującym od 11 sierpnia 1932 r. Rozporządzeniem Ministra Rolnictwa i Reform </a:t>
            </a:r>
            <a:r>
              <a:rPr lang="pl-PL" sz="2000" dirty="0" smtClean="0"/>
              <a:t>Rolnych, </a:t>
            </a:r>
            <a:r>
              <a:rPr lang="pl-PL" sz="2000" dirty="0"/>
              <a:t>restytuowany w obecnej formie z mocy rozporządzenia Rady Ministrów z dnia 21 listopada 1947 </a:t>
            </a:r>
            <a:r>
              <a:rPr lang="pl-PL" sz="2000" dirty="0" smtClean="0"/>
              <a:t>roku.</a:t>
            </a:r>
            <a:endParaRPr lang="pl-PL" sz="2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576" y="1461779"/>
            <a:ext cx="2143125" cy="21431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31870">
            <a:off x="5210429" y="3701123"/>
            <a:ext cx="4001171" cy="2650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Śpiew ptaków na wiosnę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85457" y="400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104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41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1139913" y="2728856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</a:pPr>
            <a:r>
              <a:rPr lang="pl-PL" sz="5400" b="1" i="1" u="none" strike="noStrike" cap="none" dirty="0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Fauna Białowieskiego PN</a:t>
            </a:r>
            <a:endParaRPr sz="5400" b="1" i="1" u="none" strike="noStrike" cap="none" dirty="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1021579" y="5366368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51459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endParaRPr sz="1800" b="0" i="0" u="none" strike="noStrike" cap="none">
              <a:solidFill>
                <a:srgbClr val="FEFEFE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" name="Śpiew ptaków na wiosnę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5457" y="400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9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887287" y="898998"/>
            <a:ext cx="8596668" cy="1320800"/>
          </a:xfrm>
        </p:spPr>
        <p:txBody>
          <a:bodyPr/>
          <a:lstStyle/>
          <a:p>
            <a:pPr algn="ctr"/>
            <a:r>
              <a:rPr lang="pl-PL" dirty="0" smtClean="0"/>
              <a:t>Dzięcioł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559778" y="185046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559778" y="1850466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latin typeface="Arial" panose="020B0604020202020204" pitchFamily="34" charset="0"/>
              </a:rPr>
              <a:t>Ptak wielkości </a:t>
            </a:r>
            <a:r>
              <a:rPr lang="pl-PL" dirty="0" smtClean="0">
                <a:latin typeface="Arial" panose="020B0604020202020204" pitchFamily="34" charset="0"/>
              </a:rPr>
              <a:t>drozda</a:t>
            </a:r>
            <a:r>
              <a:rPr lang="pl-PL" dirty="0">
                <a:latin typeface="Arial" panose="020B0604020202020204" pitchFamily="34" charset="0"/>
              </a:rPr>
              <a:t> o kontrastowym </a:t>
            </a:r>
            <a:r>
              <a:rPr lang="pl-PL" dirty="0" smtClean="0">
                <a:latin typeface="Arial" panose="020B0604020202020204" pitchFamily="34" charset="0"/>
              </a:rPr>
              <a:t>upierzeniu.</a:t>
            </a:r>
            <a:r>
              <a:rPr lang="pl-PL" dirty="0">
                <a:latin typeface="Arial" panose="020B0604020202020204" pitchFamily="34" charset="0"/>
              </a:rPr>
              <a:t> Kuper, ogon, skrzydła, grzbiet i wierzch głowy czarne. U samca na tylnej części głowy (potylicy) jaskrawoczerwona, poprzeczna pręga, której brak u samicy. </a:t>
            </a:r>
            <a:endParaRPr lang="pl-PL" dirty="0" smtClean="0">
              <a:latin typeface="Arial" panose="020B0604020202020204" pitchFamily="34" charset="0"/>
            </a:endParaRPr>
          </a:p>
          <a:p>
            <a:r>
              <a:rPr lang="pl-PL" dirty="0" smtClean="0">
                <a:latin typeface="Arial" panose="020B0604020202020204" pitchFamily="34" charset="0"/>
              </a:rPr>
              <a:t>Ma </a:t>
            </a:r>
            <a:r>
              <a:rPr lang="pl-PL" dirty="0">
                <a:latin typeface="Arial" panose="020B0604020202020204" pitchFamily="34" charset="0"/>
              </a:rPr>
              <a:t>mocny, dłutowaty ciemnoszary dziób i szare nogi. Czepne nogi dostosowane są do siadania na pionowych pniach, dwa palce są skierowane ku przodowi a dwa ku tyłowi. Młode dzięcioły mają natomiast całe ciemię i tył głowy czerwono-pomarańczowe. Ptak nie jest płochliwy, choć zachowuje ostrożność. Jego lot jest falisty. Jest nieco mniejszy od kosa.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260">
            <a:off x="7637928" y="869173"/>
            <a:ext cx="3424077" cy="4295081"/>
          </a:xfrm>
          <a:prstGeom prst="rect">
            <a:avLst/>
          </a:prstGeom>
        </p:spPr>
      </p:pic>
      <p:pic>
        <p:nvPicPr>
          <p:cNvPr id="8" name="Śpiew ptaków na wiosnę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5457" y="400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5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41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Żubr europejski</a:t>
            </a:r>
            <a:br>
              <a:rPr lang="pl-PL" b="1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2160589"/>
            <a:ext cx="3331330" cy="44851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/>
              <a:t>Żubr </a:t>
            </a:r>
            <a:r>
              <a:rPr lang="pl-PL" b="1" dirty="0" smtClean="0"/>
              <a:t>europejski</a:t>
            </a:r>
            <a:r>
              <a:rPr lang="pl-PL" dirty="0" smtClean="0"/>
              <a:t>, </a:t>
            </a:r>
            <a:r>
              <a:rPr lang="pl-PL" dirty="0"/>
              <a:t>dawniej: </a:t>
            </a:r>
            <a:r>
              <a:rPr lang="pl-PL" b="1" dirty="0" smtClean="0"/>
              <a:t>żubr</a:t>
            </a:r>
            <a:r>
              <a:rPr lang="pl-PL" dirty="0" smtClean="0"/>
              <a:t> </a:t>
            </a:r>
            <a:r>
              <a:rPr lang="pl-PL" dirty="0"/>
              <a:t>(</a:t>
            </a:r>
            <a:r>
              <a:rPr lang="pl-PL" i="1" dirty="0"/>
              <a:t>Bison bonasus</a:t>
            </a:r>
            <a:r>
              <a:rPr lang="pl-PL" dirty="0"/>
              <a:t>) – gatunek łożyskowca z rodziny wołowatych, rzędu parzystokopytnych. W 2013 roku światowa liczebność gatunku wynosiła 5249 osobników, z czego 1623 przebywało w hodowlach zamkniętych, a 3626 żyło w wolnych i w półwolnych populacjach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907" y="1802423"/>
            <a:ext cx="5708520" cy="3755136"/>
          </a:xfrm>
          <a:prstGeom prst="rect">
            <a:avLst/>
          </a:prstGeom>
        </p:spPr>
      </p:pic>
      <p:pic>
        <p:nvPicPr>
          <p:cNvPr id="6" name="Śpiew ptaków na wiosnę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5457" y="400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933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title"/>
          </p:nvPr>
        </p:nvSpPr>
        <p:spPr>
          <a:xfrm>
            <a:off x="1516431" y="3105374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</a:pPr>
            <a:r>
              <a:rPr lang="pl-PL" sz="5400" b="1" i="1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Flora Białowieskiego PN</a:t>
            </a:r>
            <a:endParaRPr sz="5400" b="1" i="1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1193701" y="5334095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51459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endParaRPr sz="1800" b="0" i="0" u="none" strike="noStrike" cap="none">
              <a:solidFill>
                <a:srgbClr val="FEFEFE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" name="Śpiew ptaków na wiosnę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5457" y="400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888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pl-PL"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Dąb </a:t>
            </a:r>
            <a:endParaRPr sz="36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0" y="1253865"/>
            <a:ext cx="11575228" cy="1672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▶"/>
            </a:pPr>
            <a:r>
              <a:rPr lang="pl-PL" sz="18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rPr>
              <a:t>Dąb (Quercus L.) – rodzaj drzew, rzadziej wysokich krzewów, zaliczony do rodziny bukowatych (Fagaceae Dumort.). Należy do niego ok. 200 gatunków występujących prawie wyłącznie w strefie umiarkowanej półkuli północnej oraz w wyższych partiach gór strefy tropikalnej. Najdalej na południe występują na Wyspach Sundajskich. Gatunkiem typowym jest Quercus robur L. Dąb w Polsce osiąga zwykle wysokość do 50 m i pierśnicę do 2 m.</a:t>
            </a:r>
            <a:endParaRPr/>
          </a:p>
        </p:txBody>
      </p:sp>
      <p:pic>
        <p:nvPicPr>
          <p:cNvPr id="238" name="Shape 2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76289" y="2574665"/>
            <a:ext cx="6024680" cy="3838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Śpiew ptaków na wiosnę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85457" y="400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04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41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pl-PL"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Świerk </a:t>
            </a:r>
            <a:endParaRPr sz="36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-1" y="1270000"/>
            <a:ext cx="5013065" cy="4657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▶"/>
            </a:pPr>
            <a:r>
              <a:rPr lang="pl-PL" sz="18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rPr>
              <a:t>Świerk pospolity (Picea abies (L.) H.Karst) – gatunek drzewa z rodziny sosnowatych (Pinaceae). Jest to jedyny gatunek świerka występujący naturalnie w Polsce. Rośnie głównie w północno-wschodniej części kraju, na południu Polski, w górach i na pogórzu. Nie występuje w sposób naturalny w centralnej i zachodniej Polsce (tzw. pas bezświerkowy).</a:t>
            </a:r>
            <a:endParaRPr/>
          </a:p>
        </p:txBody>
      </p:sp>
      <p:pic>
        <p:nvPicPr>
          <p:cNvPr id="245" name="Shape 2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26318" y="284927"/>
            <a:ext cx="4357698" cy="6550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Śpiew ptaków na wiosnę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85457" y="400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0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41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7433" y="2825261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pl-PL" sz="6000" dirty="0" smtClean="0"/>
              <a:t>Dziękujemy za uwagę</a:t>
            </a:r>
            <a:endParaRPr lang="pl-PL" sz="6000" dirty="0"/>
          </a:p>
        </p:txBody>
      </p:sp>
      <p:pic>
        <p:nvPicPr>
          <p:cNvPr id="3" name="Śpiew ptaków na wiosnę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85457" y="400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584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85457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Linki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195057"/>
            <a:ext cx="8596668" cy="5305330"/>
          </a:xfrm>
        </p:spPr>
        <p:txBody>
          <a:bodyPr>
            <a:normAutofit/>
          </a:bodyPr>
          <a:lstStyle/>
          <a:p>
            <a:pPr marL="36000" indent="0">
              <a:spcBef>
                <a:spcPts val="0"/>
              </a:spcBef>
              <a:buNone/>
            </a:pPr>
            <a:r>
              <a:rPr lang="pl-PL" sz="800" dirty="0"/>
              <a:t>https://</a:t>
            </a:r>
            <a:r>
              <a:rPr lang="pl-PL" sz="800" dirty="0" smtClean="0"/>
              <a:t>pl.wikipedia.org/wiki/Biebrza%C5%84ski_Park_Narodowy</a:t>
            </a:r>
          </a:p>
          <a:p>
            <a:pPr marL="36000" indent="0">
              <a:spcBef>
                <a:spcPts val="0"/>
              </a:spcBef>
              <a:buNone/>
            </a:pPr>
            <a:r>
              <a:rPr lang="pl-PL" sz="800" dirty="0"/>
              <a:t>https://www.google.com/search?q=biebrza%C5%84ski+park+narodowy&amp;source=lnms&amp;tbm=isch&amp;sa=X&amp;ved=0ahUKEwjlhMzVt7zbAhXBbRQKHflaAVwQ_AUICigB&amp;biw=1920&amp;bih=943#imgrc=cVrY4Jh69TLF8M</a:t>
            </a:r>
            <a:r>
              <a:rPr lang="pl-PL" sz="800" dirty="0" smtClean="0"/>
              <a:t>:</a:t>
            </a:r>
          </a:p>
          <a:p>
            <a:pPr marL="36000" indent="0">
              <a:spcBef>
                <a:spcPts val="0"/>
              </a:spcBef>
              <a:buNone/>
            </a:pPr>
            <a:r>
              <a:rPr lang="pl-PL" sz="800" dirty="0"/>
              <a:t>https://www.google.com/search?q=puchacz&amp;source=lnms&amp;tbm=isch&amp;sa=X&amp;ved=0ahUKEwjF1_z4t7zbAhXEbRQKHQyCAJIQ_AUICigB&amp;biw=1920&amp;bih=943#imgrc=zJRAhTVioM8YvM</a:t>
            </a:r>
            <a:r>
              <a:rPr lang="pl-PL" sz="800" dirty="0" smtClean="0"/>
              <a:t>:</a:t>
            </a:r>
          </a:p>
          <a:p>
            <a:pPr marL="36000" indent="0">
              <a:spcBef>
                <a:spcPts val="0"/>
              </a:spcBef>
              <a:buNone/>
            </a:pPr>
            <a:r>
              <a:rPr lang="pl-PL" sz="800" dirty="0"/>
              <a:t>https://</a:t>
            </a:r>
            <a:r>
              <a:rPr lang="pl-PL" sz="800" dirty="0" smtClean="0"/>
              <a:t>pl.wikipedia.org/wiki/Puchacz_zwyczajny</a:t>
            </a:r>
          </a:p>
          <a:p>
            <a:pPr marL="36000" indent="0">
              <a:spcBef>
                <a:spcPts val="0"/>
              </a:spcBef>
              <a:buNone/>
            </a:pPr>
            <a:r>
              <a:rPr lang="pl-PL" sz="800" dirty="0"/>
              <a:t>https://www.google.com/search?biw=1920&amp;bih=943&amp;tbm=isch&amp;sa=1&amp;ei=z3YWW7SCHIGVsgGrtqDgCQ&amp;q=b%C4%85k+ptak&amp;oq=b%C4%85k+ptak&amp;gs_l=img.3..35i39k1j0l2j0i24k1l2.2053.3171.0.3369.5.5.0.0.0.0.149.642.0j5.5.0....0...1c.1.64.img..0.5.638...0i67k1.0.ahW0G-WIWOA#imgrc=1bnOVXv16KOJuM</a:t>
            </a:r>
            <a:r>
              <a:rPr lang="pl-PL" sz="800" dirty="0" smtClean="0"/>
              <a:t>:</a:t>
            </a:r>
          </a:p>
          <a:p>
            <a:pPr marL="36000" indent="0">
              <a:spcBef>
                <a:spcPts val="0"/>
              </a:spcBef>
              <a:buNone/>
            </a:pPr>
            <a:r>
              <a:rPr lang="pl-PL" sz="800" dirty="0"/>
              <a:t>https://</a:t>
            </a:r>
            <a:r>
              <a:rPr lang="pl-PL" sz="800" dirty="0" smtClean="0"/>
              <a:t>pl.wikipedia.org/wiki/B%C4%85k_zwyczajny</a:t>
            </a:r>
          </a:p>
          <a:p>
            <a:pPr marL="36000" indent="0">
              <a:spcBef>
                <a:spcPts val="0"/>
              </a:spcBef>
              <a:buNone/>
            </a:pPr>
            <a:r>
              <a:rPr lang="pl-PL" sz="800" dirty="0"/>
              <a:t>https://</a:t>
            </a:r>
            <a:r>
              <a:rPr lang="pl-PL" sz="800" dirty="0" smtClean="0"/>
              <a:t>pl.wikipedia.org/wiki/Sarna</a:t>
            </a:r>
          </a:p>
          <a:p>
            <a:pPr marL="36000" indent="0">
              <a:spcBef>
                <a:spcPts val="0"/>
              </a:spcBef>
              <a:buNone/>
            </a:pPr>
            <a:r>
              <a:rPr lang="pl-PL" sz="800" dirty="0"/>
              <a:t>https://www.google.com/search?q=sarna&amp;source=lnms&amp;tbm=isch&amp;sa=X&amp;ved=0ahUKEwi67uPbuLzbAhWE6RQKHUCmCKkQ_AUICigB&amp;biw=1920&amp;bih=943#imgrc=XY4mrfABrukkyM</a:t>
            </a:r>
            <a:r>
              <a:rPr lang="pl-PL" sz="800" dirty="0" smtClean="0"/>
              <a:t>:</a:t>
            </a:r>
          </a:p>
          <a:p>
            <a:pPr marL="36000" indent="0">
              <a:spcBef>
                <a:spcPts val="0"/>
              </a:spcBef>
              <a:buNone/>
            </a:pPr>
            <a:r>
              <a:rPr lang="pl-PL" sz="800" dirty="0"/>
              <a:t>https://</a:t>
            </a:r>
            <a:r>
              <a:rPr lang="pl-PL" sz="800" dirty="0" smtClean="0"/>
              <a:t>pl.wikipedia.org/wiki/Rosiczka_d%C5%82ugolistna</a:t>
            </a:r>
          </a:p>
          <a:p>
            <a:pPr marL="36000" indent="0">
              <a:spcBef>
                <a:spcPts val="0"/>
              </a:spcBef>
              <a:buNone/>
            </a:pPr>
            <a:r>
              <a:rPr lang="pl-PL" sz="800" dirty="0"/>
              <a:t>https://</a:t>
            </a:r>
            <a:r>
              <a:rPr lang="pl-PL" sz="800" dirty="0" smtClean="0"/>
              <a:t>pl.wikipedia.org/wiki/Kuku%C5%82ka_krwista</a:t>
            </a:r>
          </a:p>
          <a:p>
            <a:pPr marL="36000" indent="0">
              <a:spcBef>
                <a:spcPts val="0"/>
              </a:spcBef>
              <a:buNone/>
            </a:pPr>
            <a:r>
              <a:rPr lang="pl-PL" sz="800" dirty="0"/>
              <a:t>https://</a:t>
            </a:r>
            <a:r>
              <a:rPr lang="pl-PL" sz="800" dirty="0" smtClean="0"/>
              <a:t>pl.wikipedia.org/wiki/Obuwik_pospolity</a:t>
            </a:r>
          </a:p>
          <a:p>
            <a:pPr marL="36000" indent="0">
              <a:spcBef>
                <a:spcPts val="0"/>
              </a:spcBef>
              <a:buNone/>
            </a:pPr>
            <a:r>
              <a:rPr lang="pl-PL" sz="800" dirty="0"/>
              <a:t>https://</a:t>
            </a:r>
            <a:r>
              <a:rPr lang="pl-PL" sz="800" dirty="0" smtClean="0"/>
              <a:t>pl.wikipedia.org/wiki/Narwia%C5%84ski_Park_Narodowy</a:t>
            </a:r>
          </a:p>
          <a:p>
            <a:pPr marL="36000" indent="0">
              <a:spcBef>
                <a:spcPts val="0"/>
              </a:spcBef>
              <a:buNone/>
            </a:pPr>
            <a:r>
              <a:rPr lang="pl-PL" sz="800" dirty="0"/>
              <a:t>https://</a:t>
            </a:r>
            <a:r>
              <a:rPr lang="pl-PL" sz="800" dirty="0" smtClean="0"/>
              <a:t>pl.wikipedia.org/wiki/Puszczyk_zwyczajny</a:t>
            </a:r>
          </a:p>
          <a:p>
            <a:pPr marL="36000" indent="0">
              <a:spcBef>
                <a:spcPts val="0"/>
              </a:spcBef>
              <a:buNone/>
            </a:pPr>
            <a:r>
              <a:rPr lang="pl-PL" sz="800" dirty="0"/>
              <a:t>https://</a:t>
            </a:r>
            <a:r>
              <a:rPr lang="pl-PL" sz="800" dirty="0" smtClean="0"/>
              <a:t>pl.wikipedia.org/wiki/B%C5%82otniak_stawowy</a:t>
            </a:r>
          </a:p>
          <a:p>
            <a:pPr marL="36000" indent="0">
              <a:spcBef>
                <a:spcPts val="0"/>
              </a:spcBef>
              <a:buNone/>
            </a:pPr>
            <a:r>
              <a:rPr lang="pl-PL" sz="800" dirty="0"/>
              <a:t>https://www.google.com/search?q=b%C5%82otniak+stawowy&amp;source=lnms&amp;tbm=isch&amp;sa=X&amp;ved=0ahUKEwje09-SurzbAhULuRQKHbDuBd0Q_AUICigB&amp;biw=1920&amp;bih=943#imgrc=hJTqid5ee1DKEM</a:t>
            </a:r>
            <a:r>
              <a:rPr lang="pl-PL" sz="800" dirty="0" smtClean="0"/>
              <a:t>:</a:t>
            </a:r>
          </a:p>
          <a:p>
            <a:pPr marL="36000" indent="0">
              <a:spcBef>
                <a:spcPts val="0"/>
              </a:spcBef>
              <a:buNone/>
            </a:pPr>
            <a:r>
              <a:rPr lang="pl-PL" sz="800" dirty="0"/>
              <a:t>https://pl.wikipedia.org/wiki/Gr%C4%85%C5%BCel_%</a:t>
            </a:r>
            <a:r>
              <a:rPr lang="pl-PL" sz="800" dirty="0" smtClean="0"/>
              <a:t>C5%BC%C3%B3%C5%82ty</a:t>
            </a:r>
          </a:p>
          <a:p>
            <a:pPr marL="36000" indent="0">
              <a:spcBef>
                <a:spcPts val="0"/>
              </a:spcBef>
              <a:buNone/>
            </a:pPr>
            <a:r>
              <a:rPr lang="pl-PL" sz="800" dirty="0"/>
              <a:t>https://</a:t>
            </a:r>
            <a:r>
              <a:rPr lang="pl-PL" sz="800" dirty="0" smtClean="0"/>
              <a:t>pl.wikipedia.org/wiki/Orlik_pospolity</a:t>
            </a:r>
          </a:p>
          <a:p>
            <a:pPr marL="36000" indent="0">
              <a:spcBef>
                <a:spcPts val="0"/>
              </a:spcBef>
              <a:buNone/>
            </a:pPr>
            <a:r>
              <a:rPr lang="pl-PL" sz="800" dirty="0"/>
              <a:t>https://</a:t>
            </a:r>
            <a:r>
              <a:rPr lang="pl-PL" sz="800" dirty="0" smtClean="0"/>
              <a:t>pl.wikipedia.org/wiki/Bia%C5%82owieski_Park_Narodowy</a:t>
            </a:r>
          </a:p>
          <a:p>
            <a:pPr marL="36000" indent="0">
              <a:spcBef>
                <a:spcPts val="0"/>
              </a:spcBef>
              <a:buNone/>
            </a:pPr>
            <a:r>
              <a:rPr lang="pl-PL" sz="800" dirty="0"/>
              <a:t>https://www.google.com/search?q=bia%C5%82owieski+park+narodowy&amp;source=lnms&amp;tbm=isch&amp;sa=X&amp;ved=0ahUKEwiB1N3surzbAhVDSBQKHVlDAwsQ_AUICigB&amp;biw=1920&amp;bih=943#imgrc=ndWFTr0Eb0PL3M</a:t>
            </a:r>
            <a:r>
              <a:rPr lang="pl-PL" sz="800" dirty="0" smtClean="0"/>
              <a:t>:</a:t>
            </a:r>
          </a:p>
          <a:p>
            <a:pPr marL="36000" indent="0">
              <a:spcBef>
                <a:spcPts val="0"/>
              </a:spcBef>
              <a:buNone/>
            </a:pPr>
            <a:r>
              <a:rPr lang="pl-PL" sz="800" dirty="0"/>
              <a:t>https://</a:t>
            </a:r>
            <a:r>
              <a:rPr lang="pl-PL" sz="800" dirty="0" smtClean="0"/>
              <a:t>pl.wikipedia.org/wiki/Dzi%C4%99cio%C5%82</a:t>
            </a:r>
          </a:p>
          <a:p>
            <a:pPr marL="36000" indent="0">
              <a:spcBef>
                <a:spcPts val="0"/>
              </a:spcBef>
              <a:buNone/>
            </a:pPr>
            <a:r>
              <a:rPr lang="pl-PL" sz="800" dirty="0"/>
              <a:t>https://www.google.com/search?q=dzi%C4%99cio%C5%82&amp;source=lnms&amp;tbm=isch&amp;sa=X&amp;ved=0ahUKEwiglbbxu7zbAhVC7xQKHaNrBjEQ_AUICigB&amp;biw=1920&amp;bih=943#imgrc=8AVvMbqYt9uTdM</a:t>
            </a:r>
            <a:r>
              <a:rPr lang="pl-PL" sz="800" dirty="0" smtClean="0"/>
              <a:t>:</a:t>
            </a:r>
          </a:p>
          <a:p>
            <a:pPr marL="36000" indent="0">
              <a:spcBef>
                <a:spcPts val="0"/>
              </a:spcBef>
              <a:buNone/>
            </a:pPr>
            <a:r>
              <a:rPr lang="pl-PL" sz="800" dirty="0"/>
              <a:t>https://pl.wikipedia.org/wiki/%</a:t>
            </a:r>
            <a:r>
              <a:rPr lang="pl-PL" sz="800" dirty="0" smtClean="0"/>
              <a:t>C5%BBubr_europejski</a:t>
            </a:r>
          </a:p>
          <a:p>
            <a:pPr marL="36000" indent="0">
              <a:spcBef>
                <a:spcPts val="0"/>
              </a:spcBef>
              <a:buNone/>
            </a:pPr>
            <a:r>
              <a:rPr lang="pl-PL" sz="800" dirty="0"/>
              <a:t>https://</a:t>
            </a:r>
            <a:r>
              <a:rPr lang="pl-PL" sz="800" dirty="0" smtClean="0"/>
              <a:t>pl.wikipedia.org/wiki/D%C4%85b</a:t>
            </a:r>
          </a:p>
          <a:p>
            <a:pPr marL="36000" indent="0">
              <a:spcBef>
                <a:spcPts val="0"/>
              </a:spcBef>
              <a:buNone/>
            </a:pPr>
            <a:r>
              <a:rPr lang="pl-PL" sz="800" dirty="0"/>
              <a:t>https://pl.wikipedia.org/wiki/%</a:t>
            </a:r>
            <a:r>
              <a:rPr lang="pl-PL" sz="800" dirty="0" smtClean="0"/>
              <a:t>C5%9Awierk</a:t>
            </a:r>
          </a:p>
          <a:p>
            <a:pPr marL="36000" indent="0">
              <a:spcBef>
                <a:spcPts val="0"/>
              </a:spcBef>
              <a:buNone/>
            </a:pPr>
            <a:r>
              <a:rPr lang="pl-PL" sz="800" dirty="0"/>
              <a:t>https://www.google.com/search?q=%C5%9Bwierk&amp;source=lnms&amp;tbm=isch&amp;sa=X&amp;ved=0ahUKEwjXs6CtvLzbAhUGxxQKHaCHBZIQ_AUICigB&amp;biw=1920&amp;bih=943#imgrc=9idTnFKtbtCYxM</a:t>
            </a:r>
            <a:r>
              <a:rPr lang="pl-PL" sz="800" dirty="0" smtClean="0"/>
              <a:t>:</a:t>
            </a:r>
          </a:p>
          <a:p>
            <a:pPr marL="36000" indent="0">
              <a:spcBef>
                <a:spcPts val="0"/>
              </a:spcBef>
              <a:buNone/>
            </a:pPr>
            <a:r>
              <a:rPr lang="pl-PL" sz="800" dirty="0"/>
              <a:t>https://www.google.com/search?biw=1920&amp;bih=943&amp;tbm=isch&amp;sa=1&amp;ei=B3sWW4L5Nse4swH2_4rICw&amp;q=narwia%C5%84ski+park+narodowy&amp;oq=Nar&amp;gs_l=img.3.0.35i39k1l2j0l5j0i67k1j0l2.2582.4393.0.5849.4.4.0.0.0.0.143.393.0j3.3.0....0...1c.1.64.img..1.3.391.0...0.PZVIzINwGA4#imgrc=dZ_0NlkLWuCDQM</a:t>
            </a:r>
            <a:r>
              <a:rPr lang="pl-PL" sz="800" dirty="0" smtClean="0"/>
              <a:t>:</a:t>
            </a:r>
          </a:p>
          <a:p>
            <a:pPr marL="36000" indent="0">
              <a:spcBef>
                <a:spcPts val="0"/>
              </a:spcBef>
              <a:buNone/>
            </a:pPr>
            <a:endParaRPr lang="pl-PL" sz="800" dirty="0" smtClean="0"/>
          </a:p>
          <a:p>
            <a:pPr marL="36000" indent="0">
              <a:spcBef>
                <a:spcPts val="0"/>
              </a:spcBef>
              <a:buNone/>
            </a:pPr>
            <a:endParaRPr lang="pl-PL" sz="800" dirty="0" smtClean="0"/>
          </a:p>
          <a:p>
            <a:pPr marL="36000" indent="0">
              <a:spcBef>
                <a:spcPts val="0"/>
              </a:spcBef>
              <a:buNone/>
            </a:pPr>
            <a:endParaRPr lang="pl-PL" sz="800" dirty="0" smtClean="0"/>
          </a:p>
          <a:p>
            <a:pPr marL="36000" indent="0">
              <a:spcBef>
                <a:spcPts val="0"/>
              </a:spcBef>
              <a:buNone/>
            </a:pPr>
            <a:endParaRPr lang="pl-PL" sz="800" dirty="0" smtClean="0"/>
          </a:p>
          <a:p>
            <a:pPr marL="36000" indent="0">
              <a:spcBef>
                <a:spcPts val="0"/>
              </a:spcBef>
              <a:buNone/>
            </a:pPr>
            <a:endParaRPr lang="pl-PL" sz="800" dirty="0" smtClean="0"/>
          </a:p>
          <a:p>
            <a:pPr marL="36000" indent="0">
              <a:spcBef>
                <a:spcPts val="0"/>
              </a:spcBef>
              <a:buNone/>
            </a:pPr>
            <a:endParaRPr lang="pl-PL" sz="800" dirty="0" smtClean="0"/>
          </a:p>
          <a:p>
            <a:pPr marL="36000" indent="0">
              <a:spcBef>
                <a:spcPts val="0"/>
              </a:spcBef>
              <a:buNone/>
            </a:pPr>
            <a:endParaRPr lang="pl-PL" sz="800" dirty="0" smtClean="0"/>
          </a:p>
          <a:p>
            <a:pPr marL="36000" indent="0">
              <a:spcBef>
                <a:spcPts val="0"/>
              </a:spcBef>
              <a:buNone/>
            </a:pPr>
            <a:endParaRPr lang="pl-PL" sz="800" dirty="0" smtClean="0"/>
          </a:p>
          <a:p>
            <a:pPr marL="36000" indent="0">
              <a:spcBef>
                <a:spcPts val="0"/>
              </a:spcBef>
              <a:buNone/>
            </a:pPr>
            <a:endParaRPr lang="pl-PL" sz="800" dirty="0" smtClean="0"/>
          </a:p>
          <a:p>
            <a:pPr marL="36000" indent="0">
              <a:spcBef>
                <a:spcPts val="0"/>
              </a:spcBef>
              <a:buNone/>
            </a:pPr>
            <a:endParaRPr lang="pl-PL" sz="800" dirty="0" smtClean="0"/>
          </a:p>
          <a:p>
            <a:pPr marL="36000" indent="0">
              <a:spcBef>
                <a:spcPts val="0"/>
              </a:spcBef>
              <a:buNone/>
            </a:pPr>
            <a:endParaRPr lang="pl-PL" sz="800" dirty="0" smtClean="0"/>
          </a:p>
          <a:p>
            <a:pPr marL="36000" indent="0">
              <a:spcBef>
                <a:spcPts val="0"/>
              </a:spcBef>
              <a:buNone/>
            </a:pPr>
            <a:endParaRPr lang="pl-PL" sz="800" dirty="0" smtClean="0"/>
          </a:p>
          <a:p>
            <a:pPr marL="36000" indent="0">
              <a:spcBef>
                <a:spcPts val="0"/>
              </a:spcBef>
              <a:buNone/>
            </a:pPr>
            <a:endParaRPr lang="pl-PL" sz="800" dirty="0" smtClean="0"/>
          </a:p>
          <a:p>
            <a:pPr marL="36000" indent="0">
              <a:spcBef>
                <a:spcPts val="0"/>
              </a:spcBef>
              <a:buNone/>
            </a:pPr>
            <a:endParaRPr lang="pl-PL" sz="800" dirty="0" smtClean="0"/>
          </a:p>
          <a:p>
            <a:pPr marL="36000" indent="0">
              <a:spcBef>
                <a:spcPts val="0"/>
              </a:spcBef>
              <a:buNone/>
            </a:pPr>
            <a:endParaRPr lang="pl-PL" sz="800" dirty="0" smtClean="0"/>
          </a:p>
          <a:p>
            <a:pPr marL="36000" indent="0">
              <a:spcBef>
                <a:spcPts val="0"/>
              </a:spcBef>
              <a:buNone/>
            </a:pPr>
            <a:endParaRPr lang="pl-PL" sz="800" dirty="0" smtClean="0"/>
          </a:p>
          <a:p>
            <a:pPr marL="36000" indent="0">
              <a:spcBef>
                <a:spcPts val="0"/>
              </a:spcBef>
              <a:buNone/>
            </a:pPr>
            <a:endParaRPr lang="pl-PL" sz="800" dirty="0" smtClean="0"/>
          </a:p>
          <a:p>
            <a:pPr marL="36000" indent="0">
              <a:spcBef>
                <a:spcPts val="0"/>
              </a:spcBef>
              <a:buNone/>
            </a:pPr>
            <a:endParaRPr lang="pl-PL" sz="800" dirty="0" smtClean="0"/>
          </a:p>
          <a:p>
            <a:pPr marL="36000" indent="0">
              <a:spcBef>
                <a:spcPts val="0"/>
              </a:spcBef>
              <a:buNone/>
            </a:pPr>
            <a:endParaRPr lang="pl-PL" sz="800" dirty="0" smtClean="0"/>
          </a:p>
          <a:p>
            <a:pPr marL="36000" indent="0">
              <a:spcBef>
                <a:spcPts val="0"/>
              </a:spcBef>
              <a:buNone/>
            </a:pPr>
            <a:endParaRPr lang="pl-PL" sz="800" dirty="0" smtClean="0"/>
          </a:p>
          <a:p>
            <a:pPr marL="36000" indent="0">
              <a:spcBef>
                <a:spcPts val="0"/>
              </a:spcBef>
              <a:buNone/>
            </a:pPr>
            <a:endParaRPr lang="pl-PL" sz="800" dirty="0" smtClean="0"/>
          </a:p>
          <a:p>
            <a:pPr marL="36000" indent="0">
              <a:spcBef>
                <a:spcPts val="0"/>
              </a:spcBef>
              <a:buNone/>
            </a:pPr>
            <a:endParaRPr lang="pl-PL" sz="800" dirty="0" smtClean="0"/>
          </a:p>
          <a:p>
            <a:pPr marL="36000" indent="0">
              <a:spcBef>
                <a:spcPts val="0"/>
              </a:spcBef>
              <a:buNone/>
            </a:pPr>
            <a:endParaRPr lang="pl-PL" sz="800" dirty="0" smtClean="0"/>
          </a:p>
          <a:p>
            <a:pPr marL="36000" indent="0">
              <a:spcBef>
                <a:spcPts val="0"/>
              </a:spcBef>
              <a:buNone/>
            </a:pPr>
            <a:endParaRPr lang="pl-PL" sz="800" dirty="0" smtClean="0"/>
          </a:p>
          <a:p>
            <a:pPr marL="36000" indent="0">
              <a:spcBef>
                <a:spcPts val="0"/>
              </a:spcBef>
              <a:buNone/>
            </a:pPr>
            <a:endParaRPr lang="pl-PL" sz="900" dirty="0" smtClean="0"/>
          </a:p>
          <a:p>
            <a:pPr marL="36000" indent="0">
              <a:spcBef>
                <a:spcPts val="0"/>
              </a:spcBef>
              <a:buNone/>
            </a:pPr>
            <a:endParaRPr lang="pl-PL" sz="900" dirty="0"/>
          </a:p>
          <a:p>
            <a:pPr marL="36000" indent="0">
              <a:spcBef>
                <a:spcPts val="0"/>
              </a:spcBef>
              <a:buNone/>
            </a:pPr>
            <a:endParaRPr lang="pl-PL" sz="1200" dirty="0"/>
          </a:p>
          <a:p>
            <a:pPr marL="36000" indent="0">
              <a:spcBef>
                <a:spcPts val="0"/>
              </a:spcBef>
              <a:buNone/>
            </a:pPr>
            <a:endParaRPr lang="pl-PL" sz="1200" dirty="0" smtClean="0"/>
          </a:p>
          <a:p>
            <a:pPr marL="36000" indent="0">
              <a:spcBef>
                <a:spcPts val="0"/>
              </a:spcBef>
              <a:buNone/>
            </a:pPr>
            <a:endParaRPr lang="pl-PL" sz="1200" dirty="0" smtClean="0"/>
          </a:p>
          <a:p>
            <a:pPr marL="36000" indent="0">
              <a:spcBef>
                <a:spcPts val="0"/>
              </a:spcBef>
              <a:buNone/>
            </a:pPr>
            <a:endParaRPr lang="pl-PL" sz="1200" dirty="0" smtClean="0"/>
          </a:p>
          <a:p>
            <a:pPr marL="36000" indent="0">
              <a:spcBef>
                <a:spcPts val="0"/>
              </a:spcBef>
              <a:buNone/>
            </a:pPr>
            <a:endParaRPr lang="pl-PL" sz="1200" dirty="0" smtClean="0"/>
          </a:p>
          <a:p>
            <a:pPr marL="36000" indent="0">
              <a:spcBef>
                <a:spcPts val="0"/>
              </a:spcBef>
              <a:buNone/>
            </a:pPr>
            <a:endParaRPr lang="pl-PL" sz="1200" dirty="0" smtClean="0"/>
          </a:p>
          <a:p>
            <a:pPr marL="36000" indent="0">
              <a:spcBef>
                <a:spcPts val="0"/>
              </a:spcBef>
              <a:buNone/>
            </a:pPr>
            <a:endParaRPr lang="pl-PL" sz="1200" dirty="0" smtClean="0"/>
          </a:p>
          <a:p>
            <a:pPr marL="36000">
              <a:spcBef>
                <a:spcPts val="0"/>
              </a:spcBef>
            </a:pPr>
            <a:endParaRPr lang="pl-PL" sz="1200" dirty="0" smtClean="0"/>
          </a:p>
          <a:p>
            <a:pPr marL="36000" indent="0">
              <a:spcBef>
                <a:spcPts val="0"/>
              </a:spcBef>
              <a:buNone/>
            </a:pPr>
            <a:endParaRPr lang="pl-PL" sz="1600" dirty="0"/>
          </a:p>
        </p:txBody>
      </p:sp>
      <p:pic>
        <p:nvPicPr>
          <p:cNvPr id="4" name="Śpiew ptaków na wiosnę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5457" y="400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6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74688" y="1961701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pl-PL" sz="7200" dirty="0" smtClean="0"/>
              <a:t>Zapraszamy do oglądania</a:t>
            </a:r>
            <a:r>
              <a:rPr lang="pl-PL" sz="6000" dirty="0" smtClean="0"/>
              <a:t/>
            </a:r>
            <a:br>
              <a:rPr lang="pl-PL" sz="6000" dirty="0" smtClean="0"/>
            </a:br>
            <a:endParaRPr lang="pl-PL" sz="6000" dirty="0"/>
          </a:p>
        </p:txBody>
      </p:sp>
      <p:pic>
        <p:nvPicPr>
          <p:cNvPr id="3" name="Śpiew ptaków na wiosnę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85457" y="400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22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Biebrzański Park Narodowy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930399"/>
            <a:ext cx="6574492" cy="3880773"/>
          </a:xfrm>
        </p:spPr>
        <p:txBody>
          <a:bodyPr/>
          <a:lstStyle/>
          <a:p>
            <a:pPr marL="0" indent="0">
              <a:buNone/>
            </a:pPr>
            <a:r>
              <a:rPr lang="pl-PL" b="1" dirty="0"/>
              <a:t>Biebrzański Park Narodowy</a:t>
            </a:r>
            <a:r>
              <a:rPr lang="pl-PL" dirty="0"/>
              <a:t> – jeden z 23 parków narodowych Polski, utworzony 9 września 1993. Największy Park w Polsce o powierzchni 592,23 km², położony na terenach Kotliny Biebrzańskiej w województwie podlaskim. Siedziba Parku znajduje się w Osowcu-Twierdzy, gmina </a:t>
            </a:r>
            <a:r>
              <a:rPr lang="pl-PL" dirty="0" smtClean="0"/>
              <a:t>Goniądz.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535" y="546728"/>
            <a:ext cx="2710281" cy="273112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238" y="3638550"/>
            <a:ext cx="4680438" cy="3013918"/>
          </a:xfrm>
          <a:prstGeom prst="rect">
            <a:avLst/>
          </a:prstGeom>
        </p:spPr>
      </p:pic>
      <p:pic>
        <p:nvPicPr>
          <p:cNvPr id="6" name="Śpiew ptaków na wiosnę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85457" y="400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910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41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1139913" y="2728856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</a:pPr>
            <a:r>
              <a:rPr lang="pl-PL" sz="5400" b="1" i="1" u="none" strike="noStrike" cap="none" dirty="0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Fauna Biebrzańskiego PN</a:t>
            </a:r>
            <a:endParaRPr sz="5400" b="1" i="1" u="none" strike="noStrike" cap="none" dirty="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" name="Śpiew ptaków na wiosnę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5457" y="400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299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6387" y="677864"/>
            <a:ext cx="8596668" cy="1320800"/>
          </a:xfrm>
        </p:spPr>
        <p:txBody>
          <a:bodyPr/>
          <a:lstStyle/>
          <a:p>
            <a:r>
              <a:rPr lang="pl-PL" dirty="0"/>
              <a:t>Puchacz 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3459" y="1338264"/>
            <a:ext cx="5342466" cy="3880773"/>
          </a:xfrm>
        </p:spPr>
        <p:txBody>
          <a:bodyPr/>
          <a:lstStyle/>
          <a:p>
            <a:r>
              <a:rPr lang="pl-PL" dirty="0"/>
              <a:t>Prawdopodobnie największa sowa świata, rozmiarami dorównuje mu jedynie puchacz japoński. Puchacz przewyższa natomiast rozmiarami sowę śnieżną oraz puchacza wirginijskiego, natomiast spośród awifauny lęgowej Polski puszczyka mszarnego i puszczyka uralskiego. Upierzenie ogólnie w różnych tonacjach brązu, nieco zmienne w zależności od podgatunku, z licznymi plamkami i kreskami.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211" y="1178387"/>
            <a:ext cx="5600700" cy="4200525"/>
          </a:xfrm>
          <a:prstGeom prst="rect">
            <a:avLst/>
          </a:prstGeom>
        </p:spPr>
      </p:pic>
      <p:pic>
        <p:nvPicPr>
          <p:cNvPr id="6" name="Śpiew ptaków na wiosnę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5457" y="400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558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39246" y="534989"/>
            <a:ext cx="8596668" cy="1320800"/>
          </a:xfrm>
        </p:spPr>
        <p:txBody>
          <a:bodyPr/>
          <a:lstStyle/>
          <a:p>
            <a:r>
              <a:rPr lang="pl-PL" dirty="0"/>
              <a:t>Bąk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15384" y="1363664"/>
            <a:ext cx="3980391" cy="3880773"/>
          </a:xfrm>
        </p:spPr>
        <p:txBody>
          <a:bodyPr/>
          <a:lstStyle/>
          <a:p>
            <a:r>
              <a:rPr lang="pl-PL" dirty="0"/>
              <a:t>Brązowy, z ciemnymi i jasnymi plamkami, co zapewnia mu doskonały kamuflaż w trzcinach. Samica i samiec nie różnią się upierzeniem. Wierzch głowy, pióra czuciowe i bok szyi w dół od dzioba czarne. Gdy jest zaniepokojony, przybiera charakterystyczną pozę z szyją pionowo wyciągniętą ku górze, co ma go jeszcze lepiej maskować w trzcinie.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332" y="1089487"/>
            <a:ext cx="6643688" cy="4429125"/>
          </a:xfrm>
          <a:prstGeom prst="rect">
            <a:avLst/>
          </a:prstGeom>
        </p:spPr>
      </p:pic>
      <p:pic>
        <p:nvPicPr>
          <p:cNvPr id="5" name="Śpiew ptaków na wiosnę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5457" y="400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3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41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2609" y="622500"/>
            <a:ext cx="8596668" cy="1320800"/>
          </a:xfrm>
        </p:spPr>
        <p:txBody>
          <a:bodyPr/>
          <a:lstStyle/>
          <a:p>
            <a:r>
              <a:rPr lang="pl-PL" dirty="0"/>
              <a:t>Sarna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1592694"/>
            <a:ext cx="10525125" cy="1059787"/>
          </a:xfrm>
        </p:spPr>
        <p:txBody>
          <a:bodyPr>
            <a:noAutofit/>
          </a:bodyPr>
          <a:lstStyle/>
          <a:p>
            <a:r>
              <a:rPr lang="pl-PL" dirty="0"/>
              <a:t>Sarna europejska (Capreolus capreolus) – gatunek ssaka parzystokopytnego z rodziny jeleniowatych. Jedno z ważniejszych zwierząt łownych Europy. Samica jest potocznie nazywana kozą, samiec rogaczem lub kozłem, młode zaś koźlętami. Istnieje również łowieckie określenie sarniak na dorosłego samca sarny.</a:t>
            </a:r>
          </a:p>
          <a:p>
            <a:endParaRPr lang="pl-PL" dirty="0"/>
          </a:p>
        </p:txBody>
      </p:sp>
      <p:pic>
        <p:nvPicPr>
          <p:cNvPr id="5122" name="Picture 2" descr="https://lh5.googleusercontent.com/RXpNMubqCGVB-GGA3grrz7etfqEKKezw6dteDoMOZ43M2Umm0N66M8dCSf0f_46ppEXlXqxHUVHHmA7fTtIhWIY07TpWZWyB-zInaq3_DsKBgx3JiqPxwVelpa38gmPA97zxk0IHx-NlcHEHw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2962275"/>
            <a:ext cx="4991671" cy="332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Śpiew ptaków na wiosnę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5457" y="400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190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41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1129155" y="2653553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</a:pPr>
            <a:r>
              <a:rPr lang="pl-PL" sz="5400" b="1" i="1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Flora Biebrzańskiego PN</a:t>
            </a:r>
            <a:endParaRPr sz="5400" b="1" i="1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51459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endParaRPr sz="1800" b="0" i="0" u="none" strike="noStrike" cap="none" dirty="0">
              <a:solidFill>
                <a:srgbClr val="FEFEFE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" name="Śpiew ptaków na wiosnę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5457" y="400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811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432</TotalTime>
  <Words>1142</Words>
  <Application>Microsoft Office PowerPoint</Application>
  <PresentationFormat>Niestandardowy</PresentationFormat>
  <Paragraphs>107</Paragraphs>
  <Slides>28</Slides>
  <Notes>16</Notes>
  <HiddenSlides>0</HiddenSlides>
  <MMClips>29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29" baseType="lpstr">
      <vt:lpstr>Faseta</vt:lpstr>
      <vt:lpstr> ’’Aktywnie zwiedzamy, aktywnie odpoczywamy – wycieczka po trzech podlaskich parkach narodowych” </vt:lpstr>
      <vt:lpstr>Wstęp</vt:lpstr>
      <vt:lpstr>Zapraszamy do oglądania </vt:lpstr>
      <vt:lpstr>Biebrzański Park Narodowy</vt:lpstr>
      <vt:lpstr>Fauna Biebrzańskiego PN</vt:lpstr>
      <vt:lpstr>Puchacz  </vt:lpstr>
      <vt:lpstr>Bąk</vt:lpstr>
      <vt:lpstr>Sarna</vt:lpstr>
      <vt:lpstr>Flora Biebrzańskiego PN</vt:lpstr>
      <vt:lpstr>Rosiczka długolistna </vt:lpstr>
      <vt:lpstr>Kukułka krwista</vt:lpstr>
      <vt:lpstr>Obuwik pospolity </vt:lpstr>
      <vt:lpstr>Narwiański Park Narodowy</vt:lpstr>
      <vt:lpstr>Fauna Narwiańskiego PN</vt:lpstr>
      <vt:lpstr>Puszczyk </vt:lpstr>
      <vt:lpstr>Błotniak stawowy</vt:lpstr>
      <vt:lpstr>Flora Narwiańskiego PN</vt:lpstr>
      <vt:lpstr>Grążel żółty</vt:lpstr>
      <vt:lpstr>Orlik pospolity</vt:lpstr>
      <vt:lpstr>Białowieski park narodowy</vt:lpstr>
      <vt:lpstr>Fauna Białowieskiego PN</vt:lpstr>
      <vt:lpstr>Dzięcioł</vt:lpstr>
      <vt:lpstr>Żubr europejski </vt:lpstr>
      <vt:lpstr>Flora Białowieskiego PN</vt:lpstr>
      <vt:lpstr>Dąb </vt:lpstr>
      <vt:lpstr>Świerk </vt:lpstr>
      <vt:lpstr>Dziękujemy za uwagę</vt:lpstr>
      <vt:lpstr>Linki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Aktywnie zwiedzamy, aktywnie odpoczywamy - wycieczka po trzech podlaskich parkach narodowych</dc:title>
  <dc:creator>Uczeń</dc:creator>
  <cp:lastModifiedBy>Iwonka</cp:lastModifiedBy>
  <cp:revision>55</cp:revision>
  <dcterms:created xsi:type="dcterms:W3CDTF">2018-04-24T10:58:37Z</dcterms:created>
  <dcterms:modified xsi:type="dcterms:W3CDTF">2018-06-26T18:12:52Z</dcterms:modified>
</cp:coreProperties>
</file>